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298" r:id="rId3"/>
    <p:sldId id="321" r:id="rId4"/>
    <p:sldId id="323" r:id="rId5"/>
    <p:sldId id="331" r:id="rId6"/>
    <p:sldId id="332" r:id="rId7"/>
    <p:sldId id="333" r:id="rId8"/>
    <p:sldId id="337" r:id="rId9"/>
    <p:sldId id="328" r:id="rId10"/>
    <p:sldId id="329" r:id="rId11"/>
    <p:sldId id="330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263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a Gamgebeli" initials="L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3A7"/>
    <a:srgbClr val="21B5A2"/>
    <a:srgbClr val="CCFFCC"/>
    <a:srgbClr val="003300"/>
    <a:srgbClr val="CCFFFF"/>
    <a:srgbClr val="188E77"/>
    <a:srgbClr val="669900"/>
    <a:srgbClr val="00CCFF"/>
    <a:srgbClr val="DDDDDD"/>
    <a:srgbClr val="0B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07"/>
  </p:normalViewPr>
  <p:slideViewPr>
    <p:cSldViewPr snapToGrid="0" snapToObjects="1">
      <p:cViewPr varScale="1">
        <p:scale>
          <a:sx n="72" d="100"/>
          <a:sy n="72" d="100"/>
        </p:scale>
        <p:origin x="-10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2T15:54:13.101" idx="2">
    <p:pos x="10" y="10"/>
    <p:text>დამატებითი სლაიდი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A0E54-1C76-734A-BEAD-E7890E373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A7B63-BB00-A34A-88FE-80F9A57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0B2EB4-B134-5947-B93D-59F28876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D82EE4-C864-424D-8E78-ABCC543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53510D-A7F9-3E42-9FB5-CE172EFE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96787C-E1DE-8A42-B563-CFA20C2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C9DBCA-5AC0-214C-AF5F-434C60FA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872C6F-DAB0-CB49-8E56-E60501D6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7362C3-7FC1-3348-8BB3-781B22B2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84D9C1-7D17-9F48-9D94-A6F8EAD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F040E5-B11C-284A-84B9-AC308EB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ED698E-99B4-B249-8BDB-44887E1C04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88E77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37B307-1597-184B-A6AE-31B0C4AA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4B4438-8A71-484B-A336-47B6166A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DAFB9-B8AB-0744-83D1-EA2D8E7D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7CF526-8772-E345-B33C-485EA54A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6475A-8782-5B4C-A490-F74C6B01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F5FCB0-DC7F-134C-8533-01ED206B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B46CA5-9F88-1441-AD60-C687C6AB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4ED2F9-CF64-1947-BF11-3A6346E0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77A5A1-2766-DB4C-8FA9-24606AB6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67A61-08A4-334C-867F-D0B6A69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FD70A-EE53-BA49-A7C9-9F3B32F4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410CD9-AF48-7D40-9A13-767DC16E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CA841A-DE83-D946-A0A6-F76EE999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818A8-B8B7-BF45-A8D0-CB0B00D9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69011F-68C3-694B-B226-D228E46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B3363-8DAC-A549-8ACE-85C4C8FC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EAD457-7915-B940-9BAF-B788A42C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D5B2AF-F9CA-534C-81A1-C81718A3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C549CB-81FB-D944-91FB-D66E83352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101E31-D220-D747-BFCA-00D3F23F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E883DF-0E30-8C46-BF67-E4A991CF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C7F726-1C8F-3445-9F26-BF2B2AC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2A2306-43E7-3244-A1F7-1337227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0AA44-905E-2C4E-9614-9C90697C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C2B570-73B3-474F-851C-856654BC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51D77A-34D3-734A-94F6-54F4D3A4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4BD6F2-E01C-174E-B786-F32ED3E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1EA7BA-643C-4241-8C6C-4D2C3489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5A42B0-BC64-0A49-900B-5F75488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4FF9B7-C613-E34E-96AB-8A3990FE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5B306-40D7-FD41-BD47-63BE62F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7810AE-9BAA-9044-A87D-FB42B4A3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A2B71E-317A-B44C-9C42-64B6E2F2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92D620-6684-A240-A661-B07C8B2A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260C83-84F8-7345-9AE2-46F7B03F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57FAB8-92A5-5A4F-9325-85E8219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C627D-042E-614F-9271-ABC1CC2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C01D8E-D0A1-F24C-B6E7-CFEB32E6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D03328-41A5-9547-A415-7DD9BFE2E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467DE9-F416-4146-85D5-CCD1BB6A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8BD458-4185-814B-B3EB-1A1A0F1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EEF45C-BF59-3249-97EC-C8251B45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B97310-1ACE-3147-BD8D-E3E7702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AE0E1D-A3AA-8949-962B-CE58C1B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1915D-0C96-814C-9E0F-4EA74B11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9410-282B-6A4B-B82D-B2EB7552007E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8442C2-0036-E34E-88F8-09511A0B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E3F0ED-71E1-3945-BC42-6515D325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B09C20-9B22-884B-B89E-656FF4B803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6849" y="6053361"/>
            <a:ext cx="3525151" cy="8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50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50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50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195EE2-783B-EC41-8208-7F0C77E7FF2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32505" y="2282271"/>
            <a:ext cx="8159496" cy="270283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გეგმური ამბულატორიული სერვისების განვითარების მიმართულებები</a:t>
            </a:r>
            <a: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/>
            </a:r>
            <a:b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/>
            </a:r>
            <a:b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27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2020 </a:t>
            </a:r>
            <a:r>
              <a:rPr lang="ka-GE" sz="27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წლის 30 აპრილი </a:t>
            </a:r>
            <a:endParaRPr lang="en-US" sz="2700" b="1" dirty="0">
              <a:solidFill>
                <a:srgbClr val="2E5047"/>
              </a:solidFill>
              <a:latin typeface="BPG Banner ExtraSquare Caps" panose="020605040202020602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821AD243-17F6-DD49-971E-097E89FC0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504" y="3276600"/>
            <a:ext cx="4882896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8" y="573770"/>
            <a:ext cx="3864930" cy="11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"/>
    </mc:Choice>
    <mc:Fallback xmlns="">
      <p:transition spd="slow" advTm="45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dirty="0" smtClean="0">
                <a:latin typeface="Sylfaen" panose="010A0502050306030303" pitchFamily="18" charset="0"/>
              </a:rPr>
              <a:t>გ</a:t>
            </a:r>
            <a:r>
              <a:rPr lang="ka-GE" sz="3200" dirty="0" smtClean="0">
                <a:latin typeface="Sylfaen" panose="010A0502050306030303" pitchFamily="18" charset="0"/>
              </a:rPr>
              <a:t>ამონაკლისი 2</a:t>
            </a:r>
            <a:endParaRPr lang="ka-GE" sz="3200" dirty="0">
              <a:latin typeface="Sylfaen" panose="010A05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083126"/>
              </p:ext>
            </p:extLst>
          </p:nvPr>
        </p:nvGraphicFramePr>
        <p:xfrm>
          <a:off x="838200" y="2620756"/>
          <a:ext cx="10515600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330"/>
                <a:gridCol w="3087757"/>
                <a:gridCol w="1984513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"ზაურ ხუბუტიას სახელობის დევნილთა საოჯახო მედიცინის ცენტრი "დიოსკურია"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 smtClean="0">
                          <a:effectLst/>
                        </a:rPr>
                        <a:t>გლდანი </a:t>
                      </a:r>
                      <a:r>
                        <a:rPr lang="ka-GE" sz="1600" u="none" strike="noStrike" dirty="0">
                          <a:effectLst/>
                        </a:rPr>
                        <a:t>ილორის ქ.№14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3,94</a:t>
                      </a:r>
                      <a:r>
                        <a:rPr lang="ka-GE" sz="1600" u="none" strike="noStrike" dirty="0" smtClean="0">
                          <a:effectLst/>
                        </a:rPr>
                        <a:t>8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 ცხუმი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წყნეთის "გ" ზონა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1,79</a:t>
                      </a:r>
                      <a:r>
                        <a:rPr lang="ka-GE" sz="1600" u="none" strike="noStrike" dirty="0" smtClean="0">
                          <a:effectLst/>
                        </a:rPr>
                        <a:t>9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ვარკეთილი, კალოუბნის 16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8,</a:t>
                      </a:r>
                      <a:r>
                        <a:rPr lang="ka-GE" sz="1600" u="none" strike="noStrike" dirty="0" smtClean="0">
                          <a:effectLst/>
                        </a:rPr>
                        <a:t>836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შპს „საოჯახო მედიცინის ცენტრი - აფხაზეთი“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ლაღიძის №8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5,329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 - ბიჭვინთა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ქუთაისი, ტოლბუხინის ქ. </a:t>
                      </a:r>
                      <a:r>
                        <a:rPr lang="en-US" sz="1600" u="none" strike="noStrike" dirty="0">
                          <a:effectLst/>
                        </a:rPr>
                        <a:t>N15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5,</a:t>
                      </a:r>
                      <a:r>
                        <a:rPr lang="ka-GE" sz="1600" u="none" strike="noStrike" dirty="0" smtClean="0">
                          <a:effectLst/>
                        </a:rPr>
                        <a:t>5</a:t>
                      </a:r>
                      <a:r>
                        <a:rPr lang="en-US" sz="1600" u="none" strike="noStrike" dirty="0" smtClean="0">
                          <a:effectLst/>
                        </a:rPr>
                        <a:t>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063176"/>
            <a:ext cx="8188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იძულებით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გადაადგილებულ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პირთა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საოჯახო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მედიცინის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ცენტრებ</a:t>
            </a:r>
            <a:r>
              <a:rPr lang="ka-GE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ი</a:t>
            </a:r>
            <a:endParaRPr lang="en-US" sz="2000" b="1" dirty="0">
              <a:solidFill>
                <a:srgbClr val="0033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4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3"/>
            <a:ext cx="10515600" cy="801067"/>
          </a:xfrm>
        </p:spPr>
        <p:txBody>
          <a:bodyPr/>
          <a:lstStyle/>
          <a:p>
            <a:pPr algn="ctr"/>
            <a:r>
              <a:rPr lang="ka-GE" dirty="0" smtClean="0"/>
              <a:t>გამონაკლისი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770391"/>
              </p:ext>
            </p:extLst>
          </p:nvPr>
        </p:nvGraphicFramePr>
        <p:xfrm>
          <a:off x="410816" y="1837258"/>
          <a:ext cx="1166191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845"/>
                <a:gridCol w="3896139"/>
                <a:gridCol w="4221757"/>
                <a:gridCol w="1450174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ქალაქი/ მუნიციპალი-ტეტი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გლდანი-ნაძალადევი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"თბ.  №24   ბავშვთა პოლიკლინიკა"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ლიბანის №1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8,84</a:t>
                      </a:r>
                      <a:r>
                        <a:rPr lang="ka-GE" sz="1600" u="none" strike="noStrike" dirty="0" smtClean="0">
                          <a:effectLst/>
                        </a:rPr>
                        <a:t>5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გლდანი-ნაძალადევი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დიაგნოსტიკური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ზაჰესი, კასკადის ქუჩა </a:t>
                      </a:r>
                      <a:r>
                        <a:rPr lang="en-US" sz="1600" u="none" strike="noStrike" dirty="0">
                          <a:effectLst/>
                        </a:rPr>
                        <a:t>N41-</a:t>
                      </a:r>
                      <a:r>
                        <a:rPr lang="ka-GE" sz="1600" u="none" strike="noStrike" dirty="0">
                          <a:effectLst/>
                        </a:rPr>
                        <a:t>ის მიმდებარე.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2,052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ვაკე-საბურთალო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"ქ. თბილისის  № 14 შერეული პოლიკლინიკა"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 smtClean="0">
                          <a:effectLst/>
                        </a:rPr>
                        <a:t>თბილისი, ვაშლიჯვარი</a:t>
                      </a:r>
                      <a:r>
                        <a:rPr lang="ka-GE" sz="1600" u="none" strike="noStrike" dirty="0">
                          <a:effectLst/>
                        </a:rPr>
                        <a:t>, 14–ბ კორპ. </a:t>
                      </a:r>
                      <a:r>
                        <a:rPr lang="en-US" sz="1600" u="none" strike="noStrike" dirty="0">
                          <a:effectLst/>
                        </a:rPr>
                        <a:t>I </a:t>
                      </a:r>
                      <a:r>
                        <a:rPr lang="ka-GE" sz="1600" u="none" strike="noStrike" dirty="0">
                          <a:effectLst/>
                        </a:rPr>
                        <a:t>სართული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4,44</a:t>
                      </a:r>
                      <a:r>
                        <a:rPr lang="ka-GE" sz="1600" u="none" strike="noStrike" dirty="0" smtClean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ისანი-სამგორი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 მოზრდილთა 25-ე პოლიკლინიკა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 ჭიჭინაძის</a:t>
                      </a:r>
                      <a:r>
                        <a:rPr lang="en-US" sz="1600" u="none" strike="noStrike" dirty="0">
                          <a:effectLst/>
                        </a:rPr>
                        <a:t>N11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8,90</a:t>
                      </a:r>
                      <a:r>
                        <a:rPr lang="ka-GE" sz="1600" u="none" strike="noStrike" dirty="0" smtClean="0">
                          <a:effectLst/>
                        </a:rPr>
                        <a:t>8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ისანი-სამგორი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ლილოს სამედიცინო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 smtClean="0">
                          <a:effectLst/>
                        </a:rPr>
                        <a:t>თბილისი</a:t>
                      </a:r>
                      <a:r>
                        <a:rPr lang="ka-GE" sz="1600" u="none" strike="noStrike" dirty="0">
                          <a:effectLst/>
                        </a:rPr>
                        <a:t>, ლილოს დასახლება; ფრანგულიანის ქ. </a:t>
                      </a:r>
                      <a:r>
                        <a:rPr lang="en-US" sz="1600" u="none" strike="noStrike" dirty="0">
                          <a:effectLst/>
                        </a:rPr>
                        <a:t>N19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7,053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ძველი თბილისი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უნიკა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</a:t>
                      </a:r>
                      <a:r>
                        <a:rPr lang="ka-GE" sz="1600" u="none" strike="noStrike" dirty="0" smtClean="0">
                          <a:effectLst/>
                        </a:rPr>
                        <a:t>, ვ.გორგასალის </a:t>
                      </a:r>
                      <a:r>
                        <a:rPr lang="ka-GE" sz="1600" u="none" strike="noStrike" dirty="0">
                          <a:effectLst/>
                        </a:rPr>
                        <a:t>ქ </a:t>
                      </a:r>
                      <a:r>
                        <a:rPr lang="en-US" sz="1600" u="none" strike="noStrike" dirty="0">
                          <a:effectLst/>
                        </a:rPr>
                        <a:t>N8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5,1</a:t>
                      </a:r>
                      <a:r>
                        <a:rPr lang="ka-GE" sz="1600" u="none" strike="noStrike" dirty="0" smtClean="0">
                          <a:effectLst/>
                        </a:rPr>
                        <a:t>4</a:t>
                      </a:r>
                      <a:r>
                        <a:rPr lang="en-US" sz="1600" u="none" strike="noStrike" dirty="0" smtClean="0">
                          <a:effectLst/>
                        </a:rPr>
                        <a:t>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ისანი-სამგორი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"მკურნალი+"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ვარკეთილი 3, მ/რ 1, კორპ. 16ა.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4,072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ძველი თბილისი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"ჯანმრთელობა"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ფონიჭალა №3, მე-20 კორ.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u="none" strike="noStrike" dirty="0" smtClean="0">
                          <a:effectLst/>
                        </a:rPr>
                        <a:t>3,297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ბათუმი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მახინჯაურის მრავალპროფილიანი პოლიკლინიკა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ქ. ბათუმი, თამარ  მეფის გამზირი, შესახვევი </a:t>
                      </a:r>
                      <a:r>
                        <a:rPr lang="en-US" sz="1600" u="none" strike="noStrike" dirty="0">
                          <a:effectLst/>
                        </a:rPr>
                        <a:t>III, N17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u="none" strike="noStrike" dirty="0" smtClean="0">
                          <a:effectLst/>
                        </a:rPr>
                        <a:t>    6,412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815" y="1387314"/>
            <a:ext cx="6655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გეოგრაფიული ხელმისაწვდომობის გათვალისწინებით</a:t>
            </a:r>
            <a:endParaRPr lang="en-US" sz="2000" b="1" dirty="0">
              <a:solidFill>
                <a:srgbClr val="0033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3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გამონაკლისი 4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380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>
                <a:latin typeface="Sylfaen" panose="010A0502050306030303" pitchFamily="18" charset="0"/>
              </a:rPr>
              <a:t>ორ ლოკაციაზე არსებული დაწესებულებები</a:t>
            </a:r>
            <a:endParaRPr lang="ka-GE" b="1" dirty="0"/>
          </a:p>
          <a:p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499022"/>
              </p:ext>
            </p:extLst>
          </p:nvPr>
        </p:nvGraphicFramePr>
        <p:xfrm>
          <a:off x="718930" y="2130426"/>
          <a:ext cx="105156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905"/>
                <a:gridCol w="4121426"/>
                <a:gridCol w="2024269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</a:t>
                      </a:r>
                      <a:r>
                        <a:rPr lang="en-US" sz="1600" u="none" strike="noStrike" dirty="0">
                          <a:effectLst/>
                        </a:rPr>
                        <a:t>N3 </a:t>
                      </a:r>
                      <a:r>
                        <a:rPr lang="ka-GE" sz="1600" u="none" strike="noStrike" dirty="0">
                          <a:effectLst/>
                        </a:rPr>
                        <a:t>სამკურნალო პროფილაქტიკური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ბ. პაიჭაძის ქ. </a:t>
                      </a:r>
                      <a:r>
                        <a:rPr lang="en-US" sz="1600" u="none" strike="noStrike" dirty="0">
                          <a:effectLst/>
                        </a:rPr>
                        <a:t>N1 (</a:t>
                      </a:r>
                      <a:r>
                        <a:rPr lang="ka-GE" sz="1600" u="none" strike="noStrike" dirty="0">
                          <a:effectLst/>
                        </a:rPr>
                        <a:t>დ/მ </a:t>
                      </a:r>
                      <a:r>
                        <a:rPr lang="en-US" sz="1600" u="none" strike="noStrike" dirty="0">
                          <a:effectLst/>
                        </a:rPr>
                        <a:t>VI </a:t>
                      </a:r>
                      <a:r>
                        <a:rPr lang="ka-GE" sz="1600" u="none" strike="noStrike" dirty="0">
                          <a:effectLst/>
                        </a:rPr>
                        <a:t>კვ)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11,994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</a:t>
                      </a:r>
                      <a:r>
                        <a:rPr lang="en-US" sz="1600" u="none" strike="noStrike" dirty="0">
                          <a:effectLst/>
                        </a:rPr>
                        <a:t>N3 </a:t>
                      </a:r>
                      <a:r>
                        <a:rPr lang="ka-GE" sz="1600" u="none" strike="noStrike" dirty="0">
                          <a:effectLst/>
                        </a:rPr>
                        <a:t>სამკურნალო პროფილაქტიკური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ზ. ჭავჭავაძის ქ. </a:t>
                      </a:r>
                      <a:r>
                        <a:rPr lang="en-US" sz="1600" u="none" strike="noStrike" dirty="0">
                          <a:effectLst/>
                        </a:rPr>
                        <a:t>N7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6,356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ისანი-სამგორი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ავერსის 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ბოგდან ხმელნიცკის №153ა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10,886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ავერსის 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ნავთლუღის ქ. №11-13 </a:t>
                      </a:r>
                      <a:r>
                        <a:rPr lang="ka-GE" sz="1600" u="none" strike="noStrike" dirty="0" smtClean="0">
                          <a:effectLst/>
                        </a:rPr>
                        <a:t>(ვაჟა-ფშაველას </a:t>
                      </a:r>
                      <a:r>
                        <a:rPr lang="ka-GE" sz="1600" u="none" strike="noStrike" dirty="0">
                          <a:effectLst/>
                        </a:rPr>
                        <a:t>გამზირი №27ბ)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6,343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ვაკე-საბურთალო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№14 შერეული პოლიკლინიკა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დიდი დიღომი, ი. პეტრიწის ქ.</a:t>
                      </a:r>
                      <a:r>
                        <a:rPr lang="en-US" sz="1600" u="none" strike="noStrike" dirty="0">
                          <a:effectLst/>
                        </a:rPr>
                        <a:t>N11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17,113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</a:t>
                      </a:r>
                      <a:r>
                        <a:rPr lang="ka-GE" sz="1600" u="none" strike="noStrike" dirty="0" smtClean="0">
                          <a:effectLst/>
                        </a:rPr>
                        <a:t>ქ</a:t>
                      </a:r>
                      <a:r>
                        <a:rPr lang="ka-GE" sz="1600" u="none" strike="noStrike" dirty="0">
                          <a:effectLst/>
                        </a:rPr>
                        <a:t>. თბილისის </a:t>
                      </a:r>
                      <a:r>
                        <a:rPr lang="ka-GE" sz="1600" u="none" strike="noStrike" dirty="0" smtClean="0">
                          <a:effectLst/>
                        </a:rPr>
                        <a:t>№14 შერეული</a:t>
                      </a:r>
                      <a:r>
                        <a:rPr lang="ka-G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ka-GE" sz="1600" u="none" strike="noStrike" dirty="0" smtClean="0">
                          <a:effectLst/>
                        </a:rPr>
                        <a:t>პოლიკლინიკა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ვაშლიჯვარი, 14–ბ კორპ. </a:t>
                      </a:r>
                      <a:r>
                        <a:rPr lang="en-US" sz="1600" u="none" strike="noStrike" dirty="0">
                          <a:effectLst/>
                        </a:rPr>
                        <a:t>I </a:t>
                      </a:r>
                      <a:r>
                        <a:rPr lang="ka-GE" sz="1600" u="none" strike="noStrike" dirty="0">
                          <a:effectLst/>
                        </a:rPr>
                        <a:t>სართული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4,442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30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გამონაკლისი 5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3" y="1398380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>
                <a:latin typeface="Sylfaen" panose="010A0502050306030303" pitchFamily="18" charset="0"/>
              </a:rPr>
              <a:t>საქველმოქმედო ორგანიზაციების პჯდ დაწესებულებები</a:t>
            </a:r>
            <a:endParaRPr lang="ka-GE" b="1" dirty="0"/>
          </a:p>
          <a:p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817728"/>
              </p:ext>
            </p:extLst>
          </p:nvPr>
        </p:nvGraphicFramePr>
        <p:xfrm>
          <a:off x="718930" y="2130426"/>
          <a:ext cx="10515600" cy="261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905"/>
                <a:gridCol w="4121426"/>
                <a:gridCol w="2024269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გლდანი ნაძალადევი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ავადმყოფთა მომსახურე სასულიერო პირთა ორდენის (კამილიელების) ფილიალი საქართველოში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ანაპის 414,დივიზიის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7,178 </a:t>
                      </a:r>
                    </a:p>
                  </a:txBody>
                  <a:tcPr marL="0" marR="0" marT="0" marB="0"/>
                </a:tc>
              </a:tr>
              <a:tr h="279261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ააიპ ბერძნული სამედიცინო ფონდი "ჰიპოკრატე"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ნინოშვილის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12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585"/>
            <a:ext cx="10515600" cy="509519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 smtClean="0"/>
              <a:t>გამონაკლისი 6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4" y="803134"/>
            <a:ext cx="10515600" cy="4272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Sylfaen" panose="010A0502050306030303" pitchFamily="18" charset="0"/>
              </a:rPr>
              <a:t>სამედიცინო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დაწესებულებებ</a:t>
            </a:r>
            <a:r>
              <a:rPr lang="ka-GE" b="1" dirty="0"/>
              <a:t>ი - მიმაგრებული ბენეფიციარების რაოდენობა &gt;7,000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209555"/>
              </p:ext>
            </p:extLst>
          </p:nvPr>
        </p:nvGraphicFramePr>
        <p:xfrm>
          <a:off x="212034" y="1230379"/>
          <a:ext cx="11754682" cy="551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765"/>
                <a:gridCol w="4329958"/>
                <a:gridCol w="1140176"/>
                <a:gridCol w="1343783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გლდანი ნაძალადევი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№1 პოლიკლინიკა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ე.ბეჟანიშვილის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10,477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MEDHOUSE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გლდანი, მე-3 მკრ, მ.აბაშიძის #7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10,188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ბავშვთა და მოზრდილთა ჯანმრთელობის ცენტრი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ბუაჩიძის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N12.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10,049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სამკურნალო-პროფილაქტიკური ცენტრი პირველი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ხუდადოვის №10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8,106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4 პოლიკლინიკა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გურამიშვილის გამზ.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N9.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7,065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  № 21 ბავშვთა პოლიკლინიკა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თბილისი,დიღმის მას.მე-5 კვარტ.მე-5-ა კორპ.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7,007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ვაკე-საბურთალო</a:t>
                      </a: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,,პრემიუმ მედსერვისი"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ი. ჭავჭავაძის გამზ.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N33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10,126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"ქ. თბ.მოზრდილთა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  </a:t>
                      </a:r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ვაჟა-ფშაველას გამზირი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10,015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კლინიკა ნიუმედი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მარიჯანის ქ. №4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8,599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ჯანმრთელობის ცენტრი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ალ. ყაზბეგის გამზირი №14ბ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7,664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190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1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გამონაკლისი 6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0" y="1297675"/>
            <a:ext cx="10515600" cy="4272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Sylfaen" panose="010A0502050306030303" pitchFamily="18" charset="0"/>
              </a:rPr>
              <a:t>სამედიცინო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დაწესებულებებ</a:t>
            </a:r>
            <a:r>
              <a:rPr lang="ka-GE" b="1" dirty="0"/>
              <a:t>ი - მიმაგრებული ბენეფიციარების რაოდენობა &gt;7,000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773464"/>
              </p:ext>
            </p:extLst>
          </p:nvPr>
        </p:nvGraphicFramePr>
        <p:xfrm>
          <a:off x="480390" y="1724920"/>
          <a:ext cx="11476384" cy="410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827"/>
                <a:gridCol w="3634407"/>
                <a:gridCol w="1113182"/>
                <a:gridCol w="1311968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ისანი-სამგორი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"სამკურნალო-სადიაგნოსტიკო ცენტრი სამგორი მედი"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კახეთის გზატკეცილი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11,526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292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 საოჯახო მედიცინის ცენტრი ისანი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ქ.თბილისი,იუნკერთა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10,006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თბილისის სამკურნალო-პროფილაქტიკური ცენტრი-ძველი 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ავლაბარი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ფაღავას №25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8,529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275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ძველი თბილისი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ბიჯი უნიმედი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ქ.თბილისი,რუსთავის გზატკეცილი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N28.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12,982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"კლინიკა ვაკეში"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ზაქარია ფალიაშვილის ქ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N85/24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12,591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პოლიკლინიკა ვერე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ლ.ქიაჩელის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N18-20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12,415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1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გამონაკლისი 6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0" y="1297675"/>
            <a:ext cx="10515600" cy="4272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Sylfaen" panose="010A0502050306030303" pitchFamily="18" charset="0"/>
              </a:rPr>
              <a:t>სამედიცინო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დაწესებულებებ</a:t>
            </a:r>
            <a:r>
              <a:rPr lang="ka-GE" b="1" dirty="0"/>
              <a:t>ი - მიმაგრებული ბენეფიციარების რაოდენობა &gt;7,000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841571"/>
              </p:ext>
            </p:extLst>
          </p:nvPr>
        </p:nvGraphicFramePr>
        <p:xfrm>
          <a:off x="480390" y="1724920"/>
          <a:ext cx="11476384" cy="313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827"/>
                <a:gridCol w="3634407"/>
                <a:gridCol w="1113182"/>
                <a:gridCol w="1311968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ბათუმი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ს.ს."საზღვაო ჰოსპიტალი"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ბათუმი, მელიქიშვილის ქუჩა #102 ბ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11,727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17,037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მეზღვაურთა სამედიცინო ცენტრი-2010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ქ.ბათუმი, ტაბიძის ქ.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7,475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4,375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62275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ქუთაისი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ქუთაისის ბავშვთა და მოზრდილთა №4 სამკურნალო-დიაგნოსტიკური ცენტრი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ქუთაისი, მესხის ქ.№5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10,637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2,678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"ქუთაისის მოზრდილთა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ჩხობაძის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9,571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1,391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90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1"/>
            <a:ext cx="12191999" cy="1325563"/>
          </a:xfrm>
        </p:spPr>
        <p:txBody>
          <a:bodyPr>
            <a:noAutofit/>
          </a:bodyPr>
          <a:lstStyle/>
          <a:p>
            <a:r>
              <a:rPr lang="ka-GE" sz="3200" b="1" dirty="0" smtClean="0"/>
              <a:t>სელექსიის კრიტერიუმებით შერჩეული პჯდ დაწესებულებები და რეგისტრირებული მოსახლეობა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39282"/>
              </p:ext>
            </p:extLst>
          </p:nvPr>
        </p:nvGraphicFramePr>
        <p:xfrm>
          <a:off x="357805" y="1825625"/>
          <a:ext cx="9700596" cy="3257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21"/>
                <a:gridCol w="873862"/>
                <a:gridCol w="1597744"/>
                <a:gridCol w="205424"/>
                <a:gridCol w="1038534"/>
                <a:gridCol w="1038534"/>
                <a:gridCol w="1631982"/>
                <a:gridCol w="1825995"/>
              </a:tblGrid>
              <a:tr h="167294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პჯდ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რეგისტრირებული მოსახლეობა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პჯდ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 პჯდ-ების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პჯდ-ში რეგისტრირებული მოსახლეობა</a:t>
                      </a:r>
                      <a:endParaRPr lang="ka-G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რეგისტრი-რებულების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თბილისი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1,030,182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906,765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ბათუმი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227,436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ქუთაისი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187,979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163,366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effectLst/>
                        </a:rPr>
                        <a:t>სულ</a:t>
                      </a:r>
                      <a:endParaRPr lang="en-US" sz="2000" b="1" dirty="0">
                        <a:effectLst/>
                      </a:endParaRPr>
                    </a:p>
                  </a:txBody>
                  <a:tcPr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ka-G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1,445,597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1,266,723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3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1"/>
            <a:ext cx="12191999" cy="1325563"/>
          </a:xfrm>
        </p:spPr>
        <p:txBody>
          <a:bodyPr>
            <a:noAutofit/>
          </a:bodyPr>
          <a:lstStyle/>
          <a:p>
            <a:r>
              <a:rPr lang="ka-GE" sz="3200" b="1" dirty="0" smtClean="0"/>
              <a:t>სელექსიის კრიტერიუმებით შერჩეული პჯდ დაწესებულებები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37548"/>
              </p:ext>
            </p:extLst>
          </p:nvPr>
        </p:nvGraphicFramePr>
        <p:xfrm>
          <a:off x="357805" y="1825625"/>
          <a:ext cx="11463133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38"/>
                <a:gridCol w="927653"/>
                <a:gridCol w="914400"/>
                <a:gridCol w="967408"/>
                <a:gridCol w="755374"/>
                <a:gridCol w="1391479"/>
                <a:gridCol w="1086678"/>
                <a:gridCol w="1272208"/>
                <a:gridCol w="742122"/>
                <a:gridCol w="1298713"/>
                <a:gridCol w="67586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პჯდ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&gt;13000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დაბები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IDP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გეოგრა-ფიული </a:t>
                      </a:r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განაწილება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ორი ლოკაცია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საქველ-მოქმედო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&gt;7000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სელექცია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თბილისი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ბათუმი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ქუთაისი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effectLst/>
                        </a:rPr>
                        <a:t>სულ</a:t>
                      </a:r>
                      <a:endParaRPr lang="en-US" sz="2000" b="1" dirty="0">
                        <a:effectLst/>
                      </a:endParaRPr>
                    </a:p>
                  </a:txBody>
                  <a:tcPr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ka-G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76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030" y="431152"/>
            <a:ext cx="8289106" cy="5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პჯდ 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სერვისების განვითარების ტენდენციები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18832" y="2333501"/>
            <a:ext cx="1769590" cy="2349546"/>
            <a:chOff x="9921130" y="1088208"/>
            <a:chExt cx="1769590" cy="2349546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9921130" y="1088208"/>
              <a:ext cx="1769590" cy="23495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9972960" y="1140038"/>
              <a:ext cx="1665930" cy="2245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600" b="1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5838" y="2333501"/>
            <a:ext cx="2148700" cy="2349546"/>
            <a:chOff x="615458" y="2333501"/>
            <a:chExt cx="2148700" cy="2349546"/>
          </a:xfrm>
          <a:solidFill>
            <a:srgbClr val="21B5A2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15458" y="2333501"/>
              <a:ext cx="1769590" cy="2349546"/>
              <a:chOff x="11422" y="1088208"/>
              <a:chExt cx="1769590" cy="2349546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11422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4"/>
              <p:cNvSpPr/>
              <p:nvPr/>
            </p:nvSpPr>
            <p:spPr>
              <a:xfrm>
                <a:off x="63252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2013 თებერვალი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საყოველთაო ჯანდაცვის პროგრამა</a:t>
                </a:r>
                <a:endParaRPr lang="en-US" sz="1600" b="1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389005" y="3476500"/>
              <a:ext cx="375153" cy="438858"/>
              <a:chOff x="1957972" y="2043552"/>
              <a:chExt cx="375153" cy="438858"/>
            </a:xfrm>
            <a:grpFill/>
          </p:grpSpPr>
          <p:sp>
            <p:nvSpPr>
              <p:cNvPr id="20" name="Right Arrow 19"/>
              <p:cNvSpPr/>
              <p:nvPr/>
            </p:nvSpPr>
            <p:spPr>
              <a:xfrm>
                <a:off x="195797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>
                <a:off x="1957972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48396" y="2325956"/>
            <a:ext cx="2310998" cy="2349546"/>
            <a:chOff x="3014270" y="2325956"/>
            <a:chExt cx="2144743" cy="2349546"/>
          </a:xfrm>
          <a:solidFill>
            <a:srgbClr val="21B5A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014270" y="2325956"/>
              <a:ext cx="1769590" cy="2349546"/>
              <a:chOff x="2488849" y="1088208"/>
              <a:chExt cx="1769590" cy="2349546"/>
            </a:xfrm>
            <a:grpFill/>
          </p:grpSpPr>
          <p:sp>
            <p:nvSpPr>
              <p:cNvPr id="8" name="Rounded Rectangle 7"/>
              <p:cNvSpPr/>
              <p:nvPr/>
            </p:nvSpPr>
            <p:spPr>
              <a:xfrm>
                <a:off x="2488849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540679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2017 მარტი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სერვისების და სპეციალისტების ოპტიმიზაცია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პჯდ გუნდთან მიმაგრებული ბენეფიციარები 2,500</a:t>
                </a:r>
                <a:endParaRPr lang="en-US" sz="1600" b="1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83860" y="3500729"/>
              <a:ext cx="375153" cy="438858"/>
              <a:chOff x="4435398" y="2043552"/>
              <a:chExt cx="375153" cy="438858"/>
            </a:xfrm>
            <a:grpFill/>
          </p:grpSpPr>
          <p:sp>
            <p:nvSpPr>
              <p:cNvPr id="23" name="Right Arrow 22"/>
              <p:cNvSpPr/>
              <p:nvPr/>
            </p:nvSpPr>
            <p:spPr>
              <a:xfrm>
                <a:off x="4435398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lnRef>
              <a:fill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fillRef>
              <a:effect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>
                <a:off x="4435398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382835" y="2385331"/>
            <a:ext cx="2148702" cy="2349546"/>
            <a:chOff x="5282455" y="2385331"/>
            <a:chExt cx="2148702" cy="2349546"/>
          </a:xfrm>
          <a:solidFill>
            <a:srgbClr val="21B5A2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5282455" y="2385331"/>
              <a:ext cx="1769590" cy="2349546"/>
              <a:chOff x="4966276" y="1088208"/>
              <a:chExt cx="1769590" cy="2349546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4966276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5018106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2019 </a:t>
                </a:r>
                <a:r>
                  <a:rPr lang="ka-GE" sz="1600" b="1" kern="1200" dirty="0" smtClean="0"/>
                  <a:t>ნოემბერი </a:t>
                </a:r>
                <a:endParaRPr lang="ka-GE" sz="1600" b="1" kern="1200" dirty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სელექციის ახალი </a:t>
                </a:r>
                <a:r>
                  <a:rPr lang="ka-GE" sz="1600" b="1" kern="1200" dirty="0" smtClean="0"/>
                  <a:t>კრიტერიუმები</a:t>
                </a:r>
                <a:endParaRPr lang="ka-GE" sz="1600" b="1" kern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056004" y="3493430"/>
              <a:ext cx="375153" cy="438858"/>
              <a:chOff x="6912825" y="2043552"/>
              <a:chExt cx="375153" cy="438858"/>
            </a:xfrm>
            <a:grpFill/>
          </p:grpSpPr>
          <p:sp>
            <p:nvSpPr>
              <p:cNvPr id="26" name="Right Arrow 25"/>
              <p:cNvSpPr/>
              <p:nvPr/>
            </p:nvSpPr>
            <p:spPr>
              <a:xfrm>
                <a:off x="6912825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lnRef>
              <a:fill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fillRef>
              <a:effect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>
                <a:off x="6912825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615394" y="2333501"/>
            <a:ext cx="2921198" cy="2349546"/>
            <a:chOff x="7515014" y="2333501"/>
            <a:chExt cx="2144743" cy="2349546"/>
          </a:xfrm>
          <a:solidFill>
            <a:srgbClr val="21B5A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7515014" y="2333501"/>
              <a:ext cx="1769590" cy="2349546"/>
              <a:chOff x="7443703" y="1088208"/>
              <a:chExt cx="1769590" cy="2349546"/>
            </a:xfrm>
            <a:grpFill/>
          </p:grpSpPr>
          <p:sp>
            <p:nvSpPr>
              <p:cNvPr id="14" name="Rounded Rectangle 13"/>
              <p:cNvSpPr/>
              <p:nvPr/>
            </p:nvSpPr>
            <p:spPr>
              <a:xfrm>
                <a:off x="7443703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7495533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2020 </a:t>
                </a:r>
                <a:r>
                  <a:rPr lang="ka-GE" sz="1600" b="1" kern="1200" dirty="0" smtClean="0"/>
                  <a:t>მაისი</a:t>
                </a:r>
                <a:endParaRPr lang="ka-GE" sz="1600" b="1" kern="1200" dirty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თბილისში, ქუთაისში და ბათუმში პჯდ მომსახურების მიმწოდებელი </a:t>
                </a:r>
                <a:r>
                  <a:rPr lang="ka-GE" sz="1600" b="1" kern="1200" dirty="0"/>
                  <a:t>- </a:t>
                </a:r>
                <a:endParaRPr lang="ka-GE" sz="1600" b="1" kern="1200" dirty="0" smtClean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რეგისტრირებული მოსარგებლე &gt;13,000</a:t>
                </a:r>
                <a:endParaRPr lang="en-US" sz="1600" b="1" kern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284604" y="3508274"/>
              <a:ext cx="375153" cy="438858"/>
              <a:chOff x="9390252" y="2043552"/>
              <a:chExt cx="375153" cy="438858"/>
            </a:xfrm>
            <a:grpFill/>
          </p:grpSpPr>
          <p:sp>
            <p:nvSpPr>
              <p:cNvPr id="29" name="Right Arrow 28"/>
              <p:cNvSpPr/>
              <p:nvPr/>
            </p:nvSpPr>
            <p:spPr>
              <a:xfrm>
                <a:off x="939025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</p:spPr>
            <p:style>
              <a:lnRef idx="0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lnRef>
              <a:fill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fillRef>
              <a:effect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ight Arrow 4"/>
              <p:cNvSpPr/>
              <p:nvPr/>
            </p:nvSpPr>
            <p:spPr>
              <a:xfrm>
                <a:off x="9390252" y="2131324"/>
                <a:ext cx="262607" cy="2633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8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808" y="439047"/>
            <a:ext cx="8316843" cy="57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7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BC22D9E-A5DC-B74D-8EA9-B42575DF4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83"/>
          <a:stretch/>
        </p:blipFill>
        <p:spPr>
          <a:xfrm>
            <a:off x="-15498" y="10"/>
            <a:ext cx="12191980" cy="6857990"/>
          </a:xfrm>
          <a:prstGeom prst="rect">
            <a:avLst/>
          </a:prstGeom>
        </p:spPr>
      </p:pic>
      <p:sp>
        <p:nvSpPr>
          <p:cNvPr id="6" name="Right Arrow Callout 5">
            <a:extLst>
              <a:ext uri="{FF2B5EF4-FFF2-40B4-BE49-F238E27FC236}">
                <a16:creationId xmlns:a16="http://schemas.microsoft.com/office/drawing/2014/main" xmlns="" id="{98F88FFE-E3DD-0A4D-82FE-EF68AEBE7793}"/>
              </a:ext>
            </a:extLst>
          </p:cNvPr>
          <p:cNvSpPr/>
          <p:nvPr/>
        </p:nvSpPr>
        <p:spPr>
          <a:xfrm>
            <a:off x="247973" y="4819973"/>
            <a:ext cx="3611105" cy="1782305"/>
          </a:xfrm>
          <a:prstGeom prst="rightArrowCallout">
            <a:avLst/>
          </a:prstGeom>
          <a:solidFill>
            <a:srgbClr val="DDDDDD">
              <a:alpha val="0"/>
            </a:srgbClr>
          </a:solidFill>
          <a:ln w="38100">
            <a:solidFill>
              <a:srgbClr val="0B549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70C631-BA8C-3B4D-93B6-8F1D32414903}"/>
              </a:ext>
            </a:extLst>
          </p:cNvPr>
          <p:cNvSpPr txBox="1"/>
          <p:nvPr/>
        </p:nvSpPr>
        <p:spPr>
          <a:xfrm>
            <a:off x="4107031" y="5573939"/>
            <a:ext cx="3006691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accent5"/>
                </a:solidFill>
              </a:rPr>
              <a:t>შეზღუდულია პაციენტების შედინება დაგადინება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5CFA2-2510-3C41-8C0E-40E10BD2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77" y="2120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6000" dirty="0"/>
              <a:t>მადლობა ყურადღებისთვის!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77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05" y="285441"/>
            <a:ext cx="11015037" cy="1401844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latin typeface="Sylfaen" panose="010A0502050306030303" pitchFamily="18" charset="0"/>
              </a:rPr>
              <a:t>საყოველთაო ჯანმრთელობის დაცვის პროგრამის გეგმური ამბულატორიული მომსახურების კომპონენტის მიმწოდებლების სელექციის </a:t>
            </a:r>
            <a:r>
              <a:rPr lang="ka-GE" sz="3200" b="1" dirty="0" smtClean="0">
                <a:latin typeface="Sylfaen" panose="010A0502050306030303" pitchFamily="18" charset="0"/>
              </a:rPr>
              <a:t>კრიტერიუმები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984249"/>
            <a:ext cx="11237976" cy="3108960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ka-GE" sz="2400" b="1" dirty="0" smtClean="0">
                <a:latin typeface="Sylfaen" panose="010A0502050306030303" pitchFamily="18" charset="0"/>
              </a:rPr>
              <a:t>პირველი </a:t>
            </a:r>
            <a:r>
              <a:rPr lang="en-US" sz="2400" b="1" dirty="0" err="1" smtClean="0">
                <a:latin typeface="Sylfaen" panose="010A0502050306030303" pitchFamily="18" charset="0"/>
              </a:rPr>
              <a:t>მაისი</a:t>
            </a:r>
            <a:r>
              <a:rPr lang="ka-GE" sz="2400" b="1" dirty="0" smtClean="0">
                <a:latin typeface="Sylfaen" panose="010A0502050306030303" pitchFamily="18" charset="0"/>
              </a:rPr>
              <a:t>დან </a:t>
            </a:r>
            <a:r>
              <a:rPr lang="en-US" sz="2400" b="1" dirty="0" smtClean="0">
                <a:latin typeface="Sylfaen" panose="010A0502050306030303" pitchFamily="18" charset="0"/>
              </a:rPr>
              <a:t>ქ</a:t>
            </a:r>
            <a:r>
              <a:rPr lang="en-US" sz="2400" b="1" dirty="0">
                <a:latin typeface="Sylfaen" panose="010A0502050306030303" pitchFamily="18" charset="0"/>
              </a:rPr>
              <a:t>. </a:t>
            </a:r>
            <a:r>
              <a:rPr lang="en-US" sz="2400" b="1" dirty="0" err="1">
                <a:latin typeface="Sylfaen" panose="010A0502050306030303" pitchFamily="18" charset="0"/>
              </a:rPr>
              <a:t>თბილისში</a:t>
            </a:r>
            <a:r>
              <a:rPr lang="en-US" sz="2400" b="1" dirty="0">
                <a:latin typeface="Sylfaen" panose="010A0502050306030303" pitchFamily="18" charset="0"/>
              </a:rPr>
              <a:t>, ქ. </a:t>
            </a:r>
            <a:r>
              <a:rPr lang="en-US" sz="2400" b="1" dirty="0" err="1">
                <a:latin typeface="Sylfaen" panose="010A0502050306030303" pitchFamily="18" charset="0"/>
              </a:rPr>
              <a:t>ბათუმსა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და</a:t>
            </a:r>
            <a:r>
              <a:rPr lang="en-US" sz="2400" b="1" dirty="0">
                <a:latin typeface="Sylfaen" panose="010A0502050306030303" pitchFamily="18" charset="0"/>
              </a:rPr>
              <a:t> ქ. </a:t>
            </a:r>
            <a:r>
              <a:rPr lang="en-US" sz="2400" b="1" dirty="0" err="1">
                <a:latin typeface="Sylfaen" panose="010A0502050306030303" pitchFamily="18" charset="0"/>
              </a:rPr>
              <a:t>ქუთაისში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გეგმური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ამბულატორიული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მიმწოდებელი</a:t>
            </a:r>
            <a:r>
              <a:rPr lang="ka-GE" sz="2400" b="1" dirty="0">
                <a:latin typeface="Sylfaen" panose="010A0502050306030303" pitchFamily="18" charset="0"/>
              </a:rPr>
              <a:t>:</a:t>
            </a:r>
            <a:endParaRPr lang="ka-GE" sz="2400" b="1" dirty="0" smtClean="0">
              <a:latin typeface="Sylfaen" panose="010A0502050306030303" pitchFamily="18" charset="0"/>
            </a:endParaRPr>
          </a:p>
          <a:p>
            <a:pPr lvl="2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რეგისტრირებული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კონტინგენტი </a:t>
            </a:r>
            <a:r>
              <a:rPr lang="ka-GE" sz="2400" u="sng" dirty="0" smtClean="0">
                <a:latin typeface="Sylfaen" panose="010A0502050306030303" pitchFamily="18" charset="0"/>
              </a:rPr>
              <a:t>&gt;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13,000 </a:t>
            </a:r>
            <a:r>
              <a:rPr lang="en-US" sz="2400" dirty="0" smtClean="0">
                <a:latin typeface="Sylfaen" panose="010A0502050306030303" pitchFamily="18" charset="0"/>
              </a:rPr>
              <a:t>(</a:t>
            </a:r>
            <a:r>
              <a:rPr lang="en-US" sz="2400" dirty="0" err="1">
                <a:latin typeface="Sylfaen" panose="010A0502050306030303" pitchFamily="18" charset="0"/>
              </a:rPr>
              <a:t>ძირითადი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კონტინგენტი</a:t>
            </a:r>
            <a:r>
              <a:rPr lang="ka-GE" sz="2400" dirty="0" smtClean="0">
                <a:latin typeface="Sylfaen" panose="010A0502050306030303" pitchFamily="18" charset="0"/>
              </a:rPr>
              <a:t>)</a:t>
            </a:r>
          </a:p>
          <a:p>
            <a:pPr lvl="2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უზრუნველყო</a:t>
            </a:r>
            <a:r>
              <a:rPr lang="ka-GE" sz="2400" dirty="0">
                <a:latin typeface="Sylfaen" panose="010A0502050306030303" pitchFamily="18" charset="0"/>
              </a:rPr>
              <a:t>ფ</a:t>
            </a:r>
            <a:r>
              <a:rPr lang="en-US" sz="2400" dirty="0">
                <a:latin typeface="Sylfaen" panose="010A0502050306030303" pitchFamily="18" charset="0"/>
              </a:rPr>
              <a:t>ს </a:t>
            </a:r>
            <a:r>
              <a:rPr lang="en-US" sz="2400" dirty="0" err="1" smtClean="0">
                <a:latin typeface="Sylfaen" panose="010A0502050306030303" pitchFamily="18" charset="0"/>
              </a:rPr>
              <a:t>გათვალისწინებულ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კლინიკო-ლაბორატორიულ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კვლევებს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ადგილზე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/</a:t>
            </a:r>
            <a:r>
              <a:rPr lang="en-US" sz="2400" dirty="0" err="1">
                <a:latin typeface="Sylfaen" panose="010A0502050306030303" pitchFamily="18" charset="0"/>
              </a:rPr>
              <a:t>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ბიოლოგიური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მასალის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ნიმუშების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აღება</a:t>
            </a:r>
            <a:r>
              <a:rPr lang="ka-GE" sz="2400" dirty="0" smtClean="0">
                <a:latin typeface="Sylfaen" panose="010A0502050306030303" pitchFamily="18" charset="0"/>
              </a:rPr>
              <a:t>ს, </a:t>
            </a:r>
            <a:r>
              <a:rPr lang="en-US" sz="2400" dirty="0" err="1" smtClean="0">
                <a:latin typeface="Sylfaen" panose="010A0502050306030303" pitchFamily="18" charset="0"/>
              </a:rPr>
              <a:t>ტრანსპორტირებას</a:t>
            </a:r>
            <a:r>
              <a:rPr lang="ka-GE" sz="2400" dirty="0" smtClean="0">
                <a:latin typeface="Sylfaen" panose="010A0502050306030303" pitchFamily="18" charset="0"/>
              </a:rPr>
              <a:t> და </a:t>
            </a:r>
            <a:r>
              <a:rPr lang="en-US" sz="2400" dirty="0" err="1" smtClean="0">
                <a:latin typeface="Sylfaen" panose="010A0502050306030303" pitchFamily="18" charset="0"/>
              </a:rPr>
              <a:t>პასუხების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უკან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დაბრუნებას</a:t>
            </a:r>
            <a:endParaRPr lang="ka-GE" sz="2400" dirty="0" smtClean="0">
              <a:latin typeface="Sylfaen" panose="010A0502050306030303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ka-GE" sz="2400" b="1" dirty="0" smtClean="0">
                <a:latin typeface="Sylfaen" panose="010A0502050306030303" pitchFamily="18" charset="0"/>
              </a:rPr>
              <a:t>საქართველოს მთავრობის 2020 წ. იანვრის N15 დადგენილება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0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სელექციის კრიტერიუმი (2)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536192"/>
            <a:ext cx="10637302" cy="479145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 smtClean="0">
                <a:latin typeface="Sylfaen" panose="010A0502050306030303" pitchFamily="18" charset="0"/>
              </a:rPr>
              <a:t>გამონაკლისი</a:t>
            </a:r>
            <a:r>
              <a:rPr lang="en-US" sz="2600" b="1" dirty="0" smtClean="0">
                <a:latin typeface="Sylfaen" panose="010A0502050306030303" pitchFamily="18" charset="0"/>
              </a:rPr>
              <a:t>:</a:t>
            </a:r>
            <a:endParaRPr lang="en-US" sz="2600" b="1" dirty="0">
              <a:latin typeface="Sylfaen" panose="010A0502050306030303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ქალაქებ</a:t>
            </a:r>
            <a:r>
              <a:rPr lang="ka-GE" sz="2600" dirty="0" smtClean="0">
                <a:latin typeface="Sylfaen" panose="010A0502050306030303" pitchFamily="18" charset="0"/>
              </a:rPr>
              <a:t>ს მიკუთვნებულ </a:t>
            </a:r>
            <a:r>
              <a:rPr lang="en-US" sz="2600" dirty="0" err="1" smtClean="0">
                <a:latin typeface="Sylfaen" panose="010A0502050306030303" pitchFamily="18" charset="0"/>
              </a:rPr>
              <a:t>დაბებსა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სოფლებში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მდებარე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სამედიცინო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დაწესებულებებ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  <a:endParaRPr lang="ka-GE" sz="2600" dirty="0" smtClean="0">
              <a:latin typeface="Sylfaen" panose="010A0502050306030303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იძულებით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გადაადგილებულ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პირთა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საოჯახო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მედიცინის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ცენტრებ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  <a:endParaRPr lang="ka-GE" sz="2600" dirty="0" smtClean="0">
              <a:latin typeface="Sylfaen" panose="010A0502050306030303" pitchFamily="18" charset="0"/>
            </a:endParaRPr>
          </a:p>
          <a:p>
            <a:pPr lvl="1" algn="just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გეოგრაფიული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ხელმისაწვდომობის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გათვალისწინებით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 smtClean="0">
                <a:latin typeface="Sylfaen" panose="010A0502050306030303" pitchFamily="18" charset="0"/>
              </a:rPr>
              <a:t>სამედიცინო</a:t>
            </a:r>
            <a:r>
              <a:rPr lang="ka-GE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დაწესებულებებ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  <a:r>
              <a:rPr lang="en-US" sz="2600" dirty="0" smtClean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რომელთა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ჩამონათვალი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განისაზღვრება</a:t>
            </a:r>
            <a:r>
              <a:rPr lang="ka-GE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მინისტრის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სამართლებრივი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აქტით</a:t>
            </a:r>
            <a:r>
              <a:rPr lang="ka-GE" sz="2600" dirty="0" smtClean="0">
                <a:latin typeface="Sylfaen" panose="010A0502050306030303" pitchFamily="18" charset="0"/>
              </a:rPr>
              <a:t> </a:t>
            </a:r>
            <a:endParaRPr lang="ka-GE" sz="2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8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მიმწოდებელი დაწესებულებების ვალდებულებები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56233"/>
            <a:ext cx="11237976" cy="411479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პჯდ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მიწოდება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ხორციელდება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პჯდ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გუნდის</a:t>
            </a:r>
            <a:r>
              <a:rPr lang="en-US" sz="2400" dirty="0">
                <a:latin typeface="Sylfaen" panose="010A0502050306030303" pitchFamily="18" charset="0"/>
              </a:rPr>
              <a:t> (</a:t>
            </a:r>
            <a:r>
              <a:rPr lang="en-US" sz="2400" dirty="0" err="1">
                <a:latin typeface="Sylfaen" panose="010A0502050306030303" pitchFamily="18" charset="0"/>
              </a:rPr>
              <a:t>ოჯახის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უბნის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ექიმი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ექთანი</a:t>
            </a:r>
            <a:r>
              <a:rPr lang="en-US" sz="2400" dirty="0">
                <a:latin typeface="Sylfaen" panose="010A0502050306030303" pitchFamily="18" charset="0"/>
              </a:rPr>
              <a:t>) </a:t>
            </a:r>
            <a:r>
              <a:rPr lang="en-US" sz="2400" dirty="0" err="1" smtClean="0">
                <a:latin typeface="Sylfaen" panose="010A0502050306030303" pitchFamily="18" charset="0"/>
              </a:rPr>
              <a:t>მეშვეობით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ka-GE" sz="2400" dirty="0" smtClean="0">
                <a:latin typeface="Sylfaen" panose="010A0502050306030303" pitchFamily="18" charset="0"/>
              </a:rPr>
              <a:t>ერთ </a:t>
            </a:r>
            <a:r>
              <a:rPr lang="en-US" sz="2400" dirty="0" err="1" smtClean="0">
                <a:latin typeface="Sylfaen" panose="010A0502050306030303" pitchFamily="18" charset="0"/>
              </a:rPr>
              <a:t>პჯდ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გუნდთან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მიმაგრებული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მოსახლეობის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საერთო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რაოდენობა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u="sng" dirty="0" smtClean="0">
                <a:latin typeface="Sylfaen" panose="010A0502050306030303" pitchFamily="18" charset="0"/>
              </a:rPr>
              <a:t>&lt;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2,500 </a:t>
            </a:r>
            <a:r>
              <a:rPr lang="en-US" sz="2400" dirty="0" err="1" smtClean="0">
                <a:latin typeface="Sylfaen" panose="010A0502050306030303" pitchFamily="18" charset="0"/>
              </a:rPr>
              <a:t>მოსახლ</a:t>
            </a:r>
            <a:r>
              <a:rPr lang="ka-GE" sz="2400" dirty="0" smtClean="0">
                <a:latin typeface="Sylfaen" panose="010A0502050306030303" pitchFamily="18" charset="0"/>
              </a:rPr>
              <a:t>ე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მონაწილეობა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პრევენციულ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სკრინინგის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პროგრამებში</a:t>
            </a:r>
            <a:r>
              <a:rPr lang="en-US" sz="2400" dirty="0">
                <a:latin typeface="Sylfaen" panose="010A0502050306030303" pitchFamily="18" charset="0"/>
              </a:rPr>
              <a:t> (მ. შ., C </a:t>
            </a:r>
            <a:r>
              <a:rPr lang="en-US" sz="2400" dirty="0" err="1">
                <a:latin typeface="Sylfaen" panose="010A0502050306030303" pitchFamily="18" charset="0"/>
              </a:rPr>
              <a:t>ჰეპატიტი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ტუბერკულოზი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აივ</a:t>
            </a:r>
            <a:r>
              <a:rPr lang="en-US" sz="2400" dirty="0">
                <a:latin typeface="Sylfaen" panose="010A0502050306030303" pitchFamily="18" charset="0"/>
              </a:rPr>
              <a:t>/</a:t>
            </a:r>
            <a:r>
              <a:rPr lang="en-US" sz="2400" dirty="0" err="1">
                <a:latin typeface="Sylfaen" panose="010A0502050306030303" pitchFamily="18" charset="0"/>
              </a:rPr>
              <a:t>შიდსი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იმუნიზაცია</a:t>
            </a:r>
            <a:r>
              <a:rPr lang="en-US" sz="2400" dirty="0" smtClean="0">
                <a:latin typeface="Sylfaen" panose="010A0502050306030303" pitchFamily="18" charset="0"/>
              </a:rPr>
              <a:t>)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ოჯახის</a:t>
            </a:r>
            <a:r>
              <a:rPr lang="en-US" sz="2400" dirty="0" smtClean="0">
                <a:latin typeface="Sylfaen" panose="010A0502050306030303" pitchFamily="18" charset="0"/>
              </a:rPr>
              <a:t>/</a:t>
            </a:r>
            <a:r>
              <a:rPr lang="en-US" sz="2400" dirty="0" err="1" smtClean="0">
                <a:latin typeface="Sylfaen" panose="010A0502050306030303" pitchFamily="18" charset="0"/>
              </a:rPr>
              <a:t>უბნის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ექიმების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ჩართულობ</a:t>
            </a:r>
            <a:r>
              <a:rPr lang="ka-GE" sz="2400" dirty="0" smtClean="0">
                <a:latin typeface="Sylfaen" panose="010A0502050306030303" pitchFamily="18" charset="0"/>
              </a:rPr>
              <a:t>ის უზრუნველყოფა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უწყვეტი</a:t>
            </a:r>
            <a:r>
              <a:rPr lang="en-US" sz="2400" dirty="0">
                <a:latin typeface="Sylfaen" panose="010A0502050306030303" pitchFamily="18" charset="0"/>
              </a:rPr>
              <a:t> სამედიცინო </a:t>
            </a:r>
            <a:r>
              <a:rPr lang="en-US" sz="2400" dirty="0" err="1">
                <a:latin typeface="Sylfaen" panose="010A0502050306030303" pitchFamily="18" charset="0"/>
              </a:rPr>
              <a:t>განათლების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სისტემაში</a:t>
            </a:r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3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(1)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 smtClean="0"/>
              <a:t>მომსახურების მიმწოდებლებმა 1</a:t>
            </a:r>
            <a:r>
              <a:rPr lang="ka-GE" dirty="0" smtClean="0"/>
              <a:t> აპრილამდე სმს-ში წარადგინეს </a:t>
            </a:r>
            <a:r>
              <a:rPr lang="ka-GE" dirty="0"/>
              <a:t>ინფორმაცია სპეციალური კითხვარის შესაბამისად</a:t>
            </a:r>
            <a:r>
              <a:rPr lang="ka-GE" dirty="0" smtClean="0"/>
              <a:t>, გეგმური ამბულატორიის კომპონენტში მონაწილეობის სურვილის თაობაზე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 smtClean="0"/>
              <a:t>1 მაისამდე შეიზღუდა </a:t>
            </a:r>
            <a:r>
              <a:rPr lang="ka-GE" dirty="0" smtClean="0"/>
              <a:t>(ერთეული გამონაკლისების გათვალისწინებით):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en-US" dirty="0"/>
              <a:t>7</a:t>
            </a:r>
            <a:r>
              <a:rPr lang="ka-GE" dirty="0"/>
              <a:t>,000 და მეტი  </a:t>
            </a:r>
            <a:r>
              <a:rPr lang="ka-GE" dirty="0" smtClean="0"/>
              <a:t>ბენეფიციარი</a:t>
            </a:r>
            <a:endParaRPr lang="ka-GE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და შემოდინება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ka-GE" dirty="0"/>
              <a:t>13,000 და მეტი  </a:t>
            </a:r>
            <a:r>
              <a:rPr lang="ka-GE" dirty="0" smtClean="0"/>
              <a:t>ბენეფიციარი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9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5322A-AD7B-0044-B9FA-D2FB82C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(2)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D461D7-9807-B545-BF46-F6D7BAB3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დაწესებულებებში ახალი </a:t>
            </a:r>
            <a:r>
              <a:rPr lang="ka-GE" dirty="0">
                <a:latin typeface="+mj-lt"/>
              </a:rPr>
              <a:t>მოსარგებლეების რეგისტრაცია </a:t>
            </a:r>
            <a:r>
              <a:rPr lang="ka-GE" dirty="0" smtClean="0">
                <a:latin typeface="+mj-lt"/>
              </a:rPr>
              <a:t>ხდება მკაცრი აღრიცხვის დოკუმენტით</a:t>
            </a:r>
            <a:endParaRPr lang="ka-GE" dirty="0">
              <a:latin typeface="+mj-lt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იმ დაწესებულებებში რეგისტრირებული პირები, </a:t>
            </a:r>
            <a:r>
              <a:rPr lang="ka-GE" dirty="0">
                <a:latin typeface="+mj-lt"/>
              </a:rPr>
              <a:t>რომლებიც </a:t>
            </a:r>
            <a:r>
              <a:rPr lang="ka-GE" b="1" dirty="0" smtClean="0">
                <a:latin typeface="+mj-lt"/>
              </a:rPr>
              <a:t>3</a:t>
            </a:r>
            <a:r>
              <a:rPr lang="en-US" b="1" dirty="0" smtClean="0">
                <a:latin typeface="+mj-lt"/>
              </a:rPr>
              <a:t>0 </a:t>
            </a:r>
            <a:r>
              <a:rPr lang="ka-GE" b="1" dirty="0" smtClean="0">
                <a:latin typeface="+mj-lt"/>
              </a:rPr>
              <a:t>აპრილის </a:t>
            </a:r>
            <a:r>
              <a:rPr lang="ka-GE" dirty="0" smtClean="0">
                <a:latin typeface="+mj-lt"/>
              </a:rPr>
              <a:t>მდგომარეობით </a:t>
            </a:r>
            <a:r>
              <a:rPr lang="ka-GE" dirty="0">
                <a:latin typeface="+mj-lt"/>
              </a:rPr>
              <a:t>ვერ აკმაყოფილებენ </a:t>
            </a:r>
            <a:r>
              <a:rPr lang="ka-GE" dirty="0" smtClean="0">
                <a:latin typeface="+mj-lt"/>
              </a:rPr>
              <a:t>სელექციის პირობებს,  ავტომატურად  გადამაგრება </a:t>
            </a:r>
            <a:r>
              <a:rPr lang="ka-GE" dirty="0">
                <a:latin typeface="+mj-lt"/>
              </a:rPr>
              <a:t>გეოგრაფიულად ახლოს მყოფ </a:t>
            </a:r>
            <a:r>
              <a:rPr lang="ka-GE" dirty="0" smtClean="0">
                <a:latin typeface="+mj-lt"/>
              </a:rPr>
              <a:t>დაწესებულებებში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ბენეფიციარს </a:t>
            </a:r>
            <a:r>
              <a:rPr lang="ka-GE" b="1" dirty="0">
                <a:latin typeface="+mj-lt"/>
              </a:rPr>
              <a:t>2 თვის შემდეგ </a:t>
            </a:r>
            <a:r>
              <a:rPr lang="ka-GE" dirty="0" smtClean="0">
                <a:latin typeface="+mj-lt"/>
              </a:rPr>
              <a:t>მიეცემა სასურველი გეგმური </a:t>
            </a:r>
            <a:r>
              <a:rPr lang="ka-GE" dirty="0">
                <a:latin typeface="+mj-lt"/>
              </a:rPr>
              <a:t>ამბულატორიული მომსახურების </a:t>
            </a:r>
            <a:r>
              <a:rPr lang="ka-GE" dirty="0" smtClean="0">
                <a:latin typeface="+mj-lt"/>
              </a:rPr>
              <a:t>მიმწოდებელი დაწესებულბის თავისუფალი არჩევანის უფლება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/>
              <a:t>გეგმური ამბულატორიული მომსახურებისათვის სააგენტოს მიერ გადამაგრებული ახალი მოსარგებლეების რეგისტრაცია 1 ნოემბრამდე დაწესებულებებს არ მოეთხოვებათ  მკაცრი აღრიცხვის დოკუმენტით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5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6" y="365126"/>
            <a:ext cx="10515600" cy="787814"/>
          </a:xfrm>
        </p:spPr>
        <p:txBody>
          <a:bodyPr>
            <a:normAutofit/>
          </a:bodyPr>
          <a:lstStyle/>
          <a:p>
            <a:r>
              <a:rPr lang="ka-GE" sz="3200" b="1" dirty="0"/>
              <a:t>პჯდ მომსახურება </a:t>
            </a:r>
            <a:r>
              <a:rPr lang="ka-GE" sz="3200" b="1" dirty="0" smtClean="0"/>
              <a:t>თბილისში</a:t>
            </a:r>
            <a:r>
              <a:rPr lang="ka-GE" sz="3200" b="1" dirty="0"/>
              <a:t>, </a:t>
            </a:r>
            <a:r>
              <a:rPr lang="ka-GE" sz="3200" b="1" dirty="0" smtClean="0"/>
              <a:t>ბათუმსა დაქუთაისში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33312"/>
              </p:ext>
            </p:extLst>
          </p:nvPr>
        </p:nvGraphicFramePr>
        <p:xfrm>
          <a:off x="212037" y="1567808"/>
          <a:ext cx="11635402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746"/>
                <a:gridCol w="742121"/>
                <a:gridCol w="1007166"/>
                <a:gridCol w="1219200"/>
                <a:gridCol w="569843"/>
                <a:gridCol w="768626"/>
                <a:gridCol w="596348"/>
                <a:gridCol w="861391"/>
                <a:gridCol w="569844"/>
                <a:gridCol w="874643"/>
                <a:gridCol w="609600"/>
                <a:gridCol w="874644"/>
                <a:gridCol w="662608"/>
                <a:gridCol w="76862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პჯდ #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რეგისტრირებული </a:t>
                      </a:r>
                      <a:r>
                        <a:rPr lang="ka-GE" sz="1400" baseline="0" dirty="0" smtClean="0">
                          <a:solidFill>
                            <a:schemeClr val="bg1"/>
                          </a:solidFill>
                        </a:rPr>
                        <a:t>სულ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&lt;5000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5,000-7000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7,000-10,000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10,000-13,000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&gt;13,000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სულ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მ.შ. ძირი-თადი</a:t>
                      </a:r>
                      <a:r>
                        <a:rPr lang="ka-GE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თბილისი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7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1,030,182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1,024,645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90,731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8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48,719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97,642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123,061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28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664,492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გლდანი-ნაძალადევი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288,684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288,134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15,782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6,802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31,178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30,714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203,658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დიდუბე-ჩუღურეთი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147,084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146,879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11,356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18,316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7,007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1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11,994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98,206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ვაკე - საბურთალო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220,112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219,479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20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28,043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3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26,278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1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10,126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155,032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ისანი - სამგორი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262,720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260,741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13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24,672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13,166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4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33,179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32,239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157,485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მთაწმინდა-კრწანისი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111,582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109,412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10,878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10,435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3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37,988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50,111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ბათუმი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11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227,436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175,716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6,948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7,475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11,727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149,566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ქუთაისი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13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187,979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167,667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4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2,895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5,475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9,571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10,637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139,089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</a:tr>
              <a:tr h="2916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სულ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 anchor="b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14</a:t>
                      </a: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1,445,597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1,368,028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65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100,574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9 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54,194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14 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114,688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13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145,425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  40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953,147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0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latin typeface="Sylfaen" panose="010A0502050306030303" pitchFamily="18" charset="0"/>
              </a:rPr>
              <a:t>გამონაკლისი 1 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59877"/>
              </p:ext>
            </p:extLst>
          </p:nvPr>
        </p:nvGraphicFramePr>
        <p:xfrm>
          <a:off x="838200" y="2620756"/>
          <a:ext cx="10515600" cy="19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374"/>
                <a:gridCol w="3684104"/>
                <a:gridCol w="2647122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"დასტაქარი"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ქ. თბილისი, სოფ. დიღომი, დიდგორის ქ №75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1,9</a:t>
                      </a:r>
                      <a:r>
                        <a:rPr lang="ka-GE" sz="1600" u="none" strike="noStrike" dirty="0" smtClean="0">
                          <a:effectLst/>
                        </a:rPr>
                        <a:t>69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 წყნეთის საექიმო ამბულატორია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წყნეთი.სტალინის ქ. 27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3,460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"კოჯრის საექიმო  ამბულატორია"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დაბა კოჯორი, ტაბიძის #7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2,370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შპს სამედიცინო ამბულატორია „ფონიჭალა“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თბილისი, სოფ. ფონიჭალა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3,</a:t>
                      </a:r>
                      <a:r>
                        <a:rPr lang="ka-GE" sz="1600" u="none" strike="noStrike" dirty="0" smtClean="0">
                          <a:effectLst/>
                        </a:rPr>
                        <a:t>416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2095980"/>
            <a:ext cx="1050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ქალაქებ</a:t>
            </a:r>
            <a:r>
              <a:rPr lang="ka-GE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ს მიკუთვნებულ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დაბებ</a:t>
            </a:r>
            <a:r>
              <a:rPr lang="ka-GE" sz="2000" b="1" dirty="0">
                <a:solidFill>
                  <a:srgbClr val="003300"/>
                </a:solidFill>
              </a:rPr>
              <a:t>ში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სოფლებში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მდებარე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სამედიცინო</a:t>
            </a:r>
            <a:r>
              <a:rPr lang="en-US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Sylfaen" panose="010A0502050306030303" pitchFamily="18" charset="0"/>
              </a:rPr>
              <a:t>დაწესებულებებ</a:t>
            </a:r>
            <a:r>
              <a:rPr lang="ka-GE" sz="2000" b="1" dirty="0">
                <a:solidFill>
                  <a:srgbClr val="003300"/>
                </a:solidFill>
              </a:rPr>
              <a:t>ი</a:t>
            </a:r>
            <a:endParaRPr lang="en-US" sz="2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2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1558</Words>
  <Application>Microsoft Office PowerPoint</Application>
  <PresentationFormat>Custom</PresentationFormat>
  <Paragraphs>513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გეგმური ამბულატორიული სერვისების განვითარების მიმართულებები  2020 წლის 30 აპრილი </vt:lpstr>
      <vt:lpstr>პჯდ სერვისების განვითარების ტენდენციები </vt:lpstr>
      <vt:lpstr>საყოველთაო ჯანმრთელობის დაცვის პროგრამის გეგმური ამბულატორიული მომსახურების კომპონენტის მიმწოდებლების სელექციის კრიტერიუმები</vt:lpstr>
      <vt:lpstr>სელექციის კრიტერიუმი (2) </vt:lpstr>
      <vt:lpstr>მიმწოდებელი დაწესებულებების ვალდებულებები </vt:lpstr>
      <vt:lpstr>პროცესი და განსაზღვრული ვადები (1)</vt:lpstr>
      <vt:lpstr>პროცესი და განსაზღვრული ვადები (2)</vt:lpstr>
      <vt:lpstr>პჯდ მომსახურება თბილისში, ბათუმსა დაქუთაისში</vt:lpstr>
      <vt:lpstr>გამონაკლისი 1 </vt:lpstr>
      <vt:lpstr>გამონაკლისი 2</vt:lpstr>
      <vt:lpstr>გამონაკლისი 3</vt:lpstr>
      <vt:lpstr>გამონაკლისი 4</vt:lpstr>
      <vt:lpstr>გამონაკლისი 5</vt:lpstr>
      <vt:lpstr>გამონაკლისი 6</vt:lpstr>
      <vt:lpstr>გამონაკლისი 6</vt:lpstr>
      <vt:lpstr>გამონაკლისი 6</vt:lpstr>
      <vt:lpstr>სელექსიის კრიტერიუმებით შერჩეული პჯდ დაწესებულებები და რეგისტრირებული მოსახლეობა</vt:lpstr>
      <vt:lpstr>სელექსიის კრიტერიუმებით შერჩეული პჯდ დაწესებულებები</vt:lpstr>
      <vt:lpstr>PowerPoint Presentation</vt:lpstr>
      <vt:lpstr>PowerPoint Presentation</vt:lpstr>
      <vt:lpstr>PowerPoint Presentation</vt:lpstr>
      <vt:lpstr>მადლობა ყურადღებისთვის!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პირველადი ჯანმრთელობის დაცვის (პჯდ) რეფორმა</dc:title>
  <dc:creator>Lika Gamgebeli</dc:creator>
  <cp:lastModifiedBy>Ketevan Goginashvili</cp:lastModifiedBy>
  <cp:revision>50</cp:revision>
  <dcterms:created xsi:type="dcterms:W3CDTF">2019-11-12T13:34:34Z</dcterms:created>
  <dcterms:modified xsi:type="dcterms:W3CDTF">2020-04-30T13:48:05Z</dcterms:modified>
</cp:coreProperties>
</file>